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70" r:id="rId8"/>
    <p:sldId id="271" r:id="rId9"/>
    <p:sldId id="275" r:id="rId10"/>
    <p:sldId id="276" r:id="rId11"/>
    <p:sldId id="274" r:id="rId12"/>
    <p:sldId id="277" r:id="rId13"/>
    <p:sldId id="278" r:id="rId14"/>
    <p:sldId id="267" r:id="rId15"/>
    <p:sldId id="281" r:id="rId16"/>
    <p:sldId id="279" r:id="rId1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0147" autoAdjust="0"/>
    <p:restoredTop sz="94660"/>
  </p:normalViewPr>
  <p:slideViewPr>
    <p:cSldViewPr>
      <p:cViewPr varScale="1">
        <p:scale>
          <a:sx n="73" d="100"/>
          <a:sy n="73" d="100"/>
        </p:scale>
        <p:origin x="-1932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112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962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875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16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53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061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2456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455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98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725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182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50D479-8DF5-4335-9065-80ED6F8BFC5B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ED16B3-6780-4409-BD61-0E5DDEE0E0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973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3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3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7.png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26.png"/><Relationship Id="rId5" Type="http://schemas.openxmlformats.org/officeDocument/2006/relationships/image" Target="../media/image240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3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6" Type="http://schemas.openxmlformats.org/officeDocument/2006/relationships/image" Target="../media/image3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5" Type="http://schemas.openxmlformats.org/officeDocument/2006/relationships/image" Target="../media/image3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135"/>
            <a:ext cx="9144000" cy="6886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24528" y="830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19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25"/>
    </mc:Choice>
    <mc:Fallback>
      <p:transition spd="slow" advTm="15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7358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15305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0" y="166169"/>
            <a:ext cx="7513909" cy="73866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데이터 분석 과정 및 결과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</a:rPr>
              <a:t>②</a:t>
            </a: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Association Analysis</a:t>
            </a: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88886" y="1609288"/>
            <a:ext cx="4341426" cy="4165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rgbClr val="002060"/>
                </a:solidFill>
              </a:rPr>
              <a:t>RHS= “treatment=No”</a:t>
            </a:r>
            <a:r>
              <a:rPr lang="ko-KR" altLang="en-US" sz="1600" dirty="0" smtClean="0">
                <a:solidFill>
                  <a:srgbClr val="002060"/>
                </a:solidFill>
              </a:rPr>
              <a:t>로 고정하였을 때</a:t>
            </a:r>
            <a:r>
              <a:rPr lang="en-US" altLang="ko-KR" sz="1600" dirty="0" smtClean="0">
                <a:solidFill>
                  <a:srgbClr val="002060"/>
                </a:solidFill>
              </a:rPr>
              <a:t>, </a:t>
            </a:r>
            <a:endParaRPr lang="ko-KR" altLang="en-US" sz="1600" dirty="0">
              <a:solidFill>
                <a:srgbClr val="002060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4507107" y="1565547"/>
            <a:ext cx="4190747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rgbClr val="002060"/>
                </a:solidFill>
              </a:rPr>
              <a:t>RHS= “treatment=Yes”</a:t>
            </a:r>
            <a:r>
              <a:rPr lang="ko-KR" altLang="en-US" sz="1600" dirty="0" smtClean="0">
                <a:solidFill>
                  <a:srgbClr val="002060"/>
                </a:solidFill>
              </a:rPr>
              <a:t>로 고정하였을 때</a:t>
            </a:r>
            <a:r>
              <a:rPr lang="en-US" altLang="ko-KR" sz="1600" dirty="0" smtClean="0">
                <a:solidFill>
                  <a:srgbClr val="002060"/>
                </a:solidFill>
              </a:rPr>
              <a:t>, </a:t>
            </a:r>
            <a:endParaRPr lang="ko-KR" altLang="en-US" sz="1600" dirty="0">
              <a:solidFill>
                <a:srgbClr val="00206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1201791"/>
            <a:ext cx="43414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chemeClr val="accent1">
                    <a:lumMod val="50000"/>
                  </a:schemeClr>
                </a:solidFill>
              </a:rPr>
              <a:t>country !=“United States”</a:t>
            </a:r>
            <a:r>
              <a:rPr lang="ko-KR" altLang="en-US" sz="1600" b="1" dirty="0" smtClean="0">
                <a:solidFill>
                  <a:schemeClr val="accent1">
                    <a:lumMod val="50000"/>
                  </a:schemeClr>
                </a:solidFill>
              </a:rPr>
              <a:t>이고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99" y="2276872"/>
            <a:ext cx="4298987" cy="3087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312" y="2276872"/>
            <a:ext cx="4362168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450569" y="5445224"/>
            <a:ext cx="34991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▶ 최대 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confidence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가 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0.5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여서 의미 있는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 결론이 있다고 보기 힘듦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664955" y="5445224"/>
            <a:ext cx="37954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▶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익명성이 보호되지 않고</a:t>
            </a:r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,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 잠재적 고용주와 정신건강에 대해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논의하는 것이 부정적인 결과를 가져오면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 스스로 정신건강에 대한 치료법을 따로 찾는 것으로 나타남 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24528" y="1265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982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33"/>
    </mc:Choice>
    <mc:Fallback>
      <p:transition spd="slow" advTm="22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21952" objId="2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18530" y="166169"/>
            <a:ext cx="7513909" cy="73866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데이터 분석 과정 및 결과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③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Logistic Regression</a:t>
            </a: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3528" y="134076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accent1">
                    <a:lumMod val="50000"/>
                  </a:schemeClr>
                </a:solidFill>
              </a:rPr>
              <a:t>train data : test data = 7:3 </a:t>
            </a:r>
            <a:r>
              <a:rPr lang="ko-KR" altLang="en-US" dirty="0" smtClean="0">
                <a:solidFill>
                  <a:schemeClr val="accent1">
                    <a:lumMod val="50000"/>
                  </a:schemeClr>
                </a:solidFill>
              </a:rPr>
              <a:t>으로 분류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961" y="1268760"/>
            <a:ext cx="4103068" cy="17805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23528" y="3100454"/>
            <a:ext cx="6048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 smtClean="0">
                <a:solidFill>
                  <a:schemeClr val="accent1">
                    <a:lumMod val="50000"/>
                  </a:schemeClr>
                </a:solidFill>
              </a:rPr>
              <a:t>로지스틱</a:t>
            </a:r>
            <a:r>
              <a:rPr lang="ko-KR" altLang="en-US" dirty="0" smtClean="0">
                <a:solidFill>
                  <a:schemeClr val="accent1">
                    <a:lumMod val="50000"/>
                  </a:schemeClr>
                </a:solidFill>
              </a:rPr>
              <a:t> 회귀분석 </a:t>
            </a:r>
            <a:r>
              <a:rPr lang="en-US" altLang="ko-KR" dirty="0" smtClean="0">
                <a:solidFill>
                  <a:schemeClr val="accent1">
                    <a:lumMod val="50000"/>
                  </a:schemeClr>
                </a:solidFill>
              </a:rPr>
              <a:t>&amp; stepwise</a:t>
            </a:r>
            <a:r>
              <a:rPr lang="ko-KR" altLang="en-US" dirty="0" smtClean="0">
                <a:solidFill>
                  <a:schemeClr val="accent1">
                    <a:lumMod val="50000"/>
                  </a:schemeClr>
                </a:solidFill>
              </a:rPr>
              <a:t>를 통한 변수 선택 진행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470922"/>
            <a:ext cx="4914900" cy="321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모서리가 둥근 직사각형 13"/>
          <p:cNvSpPr/>
          <p:nvPr/>
        </p:nvSpPr>
        <p:spPr>
          <a:xfrm>
            <a:off x="323528" y="5445224"/>
            <a:ext cx="4914900" cy="1618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323528" y="5733256"/>
            <a:ext cx="4914900" cy="1618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323528" y="6061043"/>
            <a:ext cx="4914900" cy="2880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238428" y="4142956"/>
            <a:ext cx="363589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 smtClean="0">
                <a:solidFill>
                  <a:schemeClr val="accent1">
                    <a:lumMod val="50000"/>
                  </a:schemeClr>
                </a:solidFill>
              </a:rPr>
              <a:t>no_employees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, </a:t>
            </a:r>
            <a:b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altLang="ko-KR" sz="1600" dirty="0" err="1" smtClean="0">
                <a:solidFill>
                  <a:schemeClr val="accent1">
                    <a:lumMod val="50000"/>
                  </a:schemeClr>
                </a:solidFill>
              </a:rPr>
              <a:t>wellness_program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, coworkers, </a:t>
            </a:r>
            <a:b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altLang="ko-KR" sz="1600" dirty="0" err="1" smtClean="0">
                <a:solidFill>
                  <a:schemeClr val="accent1">
                    <a:lumMod val="50000"/>
                  </a:schemeClr>
                </a:solidFill>
              </a:rPr>
              <a:t>phys_health_interview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가 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/>
            </a:r>
            <a:b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유의미하지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않음을 확인</a:t>
            </a:r>
            <a:endParaRPr lang="en-US" altLang="ko-KR" sz="16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해당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변수를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제거하고 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/>
            </a:r>
            <a:b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ko-KR" altLang="en-US" sz="1600" dirty="0" err="1" smtClean="0">
                <a:solidFill>
                  <a:schemeClr val="accent1">
                    <a:lumMod val="50000"/>
                  </a:schemeClr>
                </a:solidFill>
              </a:rPr>
              <a:t>로지스틱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 회귀와 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ANOVA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를 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/>
            </a:r>
            <a:b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진행</a:t>
            </a:r>
            <a:endParaRPr lang="en-US" altLang="ko-KR" sz="16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26460" y="1005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5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42"/>
    </mc:Choice>
    <mc:Fallback>
      <p:transition spd="slow" advTm="32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32387" objId="3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18530" y="166169"/>
            <a:ext cx="7513909" cy="73866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데이터 분석 과정 및 결과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③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Logistic Regression</a:t>
            </a: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3528" y="134076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accent1">
                    <a:lumMod val="50000"/>
                  </a:schemeClr>
                </a:solidFill>
              </a:rPr>
              <a:t>회귀분석 및 </a:t>
            </a:r>
            <a:r>
              <a:rPr lang="en-US" altLang="ko-KR" dirty="0" smtClean="0">
                <a:solidFill>
                  <a:schemeClr val="accent1">
                    <a:lumMod val="50000"/>
                  </a:schemeClr>
                </a:solidFill>
              </a:rPr>
              <a:t>ANOVA </a:t>
            </a:r>
            <a:r>
              <a:rPr lang="ko-KR" altLang="en-US" dirty="0" smtClean="0">
                <a:solidFill>
                  <a:schemeClr val="accent1">
                    <a:lumMod val="50000"/>
                  </a:schemeClr>
                </a:solidFill>
              </a:rPr>
              <a:t>결과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915641"/>
            <a:ext cx="4562475" cy="345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097" y="2024248"/>
            <a:ext cx="3989018" cy="2915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모서리가 둥근 직사각형 17"/>
          <p:cNvSpPr/>
          <p:nvPr/>
        </p:nvSpPr>
        <p:spPr>
          <a:xfrm>
            <a:off x="3300096" y="3050063"/>
            <a:ext cx="792088" cy="109782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7788120" y="3811679"/>
            <a:ext cx="871297" cy="71186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745674" y="5693029"/>
            <a:ext cx="3499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accent1">
                    <a:lumMod val="75000"/>
                  </a:schemeClr>
                </a:solidFill>
              </a:rPr>
              <a:t>▶ 대체적으로 유의미하게 나옴을 확인 </a:t>
            </a:r>
            <a:endParaRPr lang="ko-KR" altLang="en-US" sz="1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96536" y="2527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84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22"/>
    </mc:Choice>
    <mc:Fallback>
      <p:transition spd="slow" advTm="9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8894" objId="3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018530" y="166169"/>
            <a:ext cx="7513909" cy="73866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데이터 분석 과정 및 결과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③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Logistic Regression</a:t>
            </a: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3528" y="134076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</a:rPr>
              <a:t>McFadden R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</a:rPr>
              <a:t>스퀘어로 해당 모델의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</a:rPr>
              <a:t>Fit 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</a:rPr>
              <a:t>확인</a:t>
            </a:r>
            <a:endParaRPr lang="ko-KR" alt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44824"/>
            <a:ext cx="4724400" cy="128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5258787" y="2097579"/>
                <a:ext cx="349916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▶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4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sz="14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/>
                          </a:rPr>
                          <m:t>𝑅</m:t>
                        </m:r>
                      </m:e>
                      <m:sup>
                        <m:r>
                          <a:rPr lang="en-US" altLang="ko-KR" sz="14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altLang="ko-KR" sz="14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/>
                        <a:ea typeface="Cambria Math"/>
                      </a:rPr>
                      <m:t>≈0.49</m:t>
                    </m:r>
                  </m:oMath>
                </a14:m>
                <a:r>
                  <a:rPr lang="ko-KR" altLang="en-US" sz="14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로 </a:t>
                </a:r>
                <a:r>
                  <a:rPr lang="ko-KR" altLang="en-US" sz="1400" b="1" dirty="0" smtClean="0">
                    <a:solidFill>
                      <a:schemeClr val="accent6">
                        <a:lumMod val="75000"/>
                      </a:schemeClr>
                    </a:solidFill>
                  </a:rPr>
                  <a:t>약 </a:t>
                </a:r>
                <a:r>
                  <a:rPr lang="en-US" altLang="ko-KR" sz="1400" b="1" dirty="0" smtClean="0">
                    <a:solidFill>
                      <a:schemeClr val="accent6">
                        <a:lumMod val="75000"/>
                      </a:schemeClr>
                    </a:solidFill>
                  </a:rPr>
                  <a:t>49%</a:t>
                </a:r>
                <a:r>
                  <a:rPr lang="ko-KR" altLang="en-US" sz="14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의 설명력이 있음</a:t>
                </a:r>
                <a:endParaRPr lang="ko-KR" altLang="en-US" sz="14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8787" y="2097579"/>
                <a:ext cx="3499161" cy="307777"/>
              </a:xfrm>
              <a:prstGeom prst="rect">
                <a:avLst/>
              </a:prstGeom>
              <a:blipFill rotWithShape="1">
                <a:blip r:embed="rId5"/>
                <a:stretch>
                  <a:fillRect l="-523" t="-1961" b="-176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62" y="3501008"/>
            <a:ext cx="3857625" cy="200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323528" y="3112930"/>
            <a:ext cx="540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solidFill>
                  <a:schemeClr val="accent1">
                    <a:lumMod val="75000"/>
                  </a:schemeClr>
                </a:solidFill>
              </a:rPr>
              <a:t>ROC </a:t>
            </a:r>
            <a:r>
              <a:rPr lang="ko-KR" altLang="en-US" sz="2000" dirty="0" smtClean="0">
                <a:solidFill>
                  <a:schemeClr val="accent1">
                    <a:lumMod val="75000"/>
                  </a:schemeClr>
                </a:solidFill>
              </a:rPr>
              <a:t>그래프 및 </a:t>
            </a:r>
            <a:r>
              <a:rPr lang="en-US" altLang="ko-KR" sz="2000" dirty="0" smtClean="0">
                <a:solidFill>
                  <a:schemeClr val="accent1">
                    <a:lumMod val="75000"/>
                  </a:schemeClr>
                </a:solidFill>
              </a:rPr>
              <a:t>AUC</a:t>
            </a:r>
            <a:r>
              <a:rPr lang="ko-KR" altLang="en-US" sz="2000" dirty="0" smtClean="0">
                <a:solidFill>
                  <a:schemeClr val="accent1">
                    <a:lumMod val="75000"/>
                  </a:schemeClr>
                </a:solidFill>
              </a:rPr>
              <a:t>를 이용한 모델 평가</a:t>
            </a:r>
            <a:endParaRPr lang="ko-KR" alt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8665" y="3645024"/>
            <a:ext cx="3590925" cy="1368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모서리가 둥근 직사각형 24"/>
          <p:cNvSpPr/>
          <p:nvPr/>
        </p:nvSpPr>
        <p:spPr>
          <a:xfrm>
            <a:off x="4651884" y="4505895"/>
            <a:ext cx="928228" cy="50728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/>
          <p:cNvCxnSpPr>
            <a:stCxn id="25" idx="3"/>
          </p:cNvCxnSpPr>
          <p:nvPr/>
        </p:nvCxnSpPr>
        <p:spPr>
          <a:xfrm flipV="1">
            <a:off x="5580112" y="4759535"/>
            <a:ext cx="1296144" cy="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모서리가 둥근 직사각형 25"/>
          <p:cNvSpPr/>
          <p:nvPr/>
        </p:nvSpPr>
        <p:spPr>
          <a:xfrm>
            <a:off x="6862991" y="4363492"/>
            <a:ext cx="2101497" cy="79208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</a:rPr>
              <a:t>해당 모델이 잘 </a:t>
            </a:r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</a:rPr>
              <a:t/>
            </a:r>
            <a:b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</a:rPr>
              <a:t>평가되었음을 확인</a:t>
            </a:r>
            <a:endParaRPr lang="ko-KR" alt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323528" y="5510783"/>
            <a:ext cx="8434420" cy="1158577"/>
          </a:xfrm>
          <a:prstGeom prst="roundRect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모델에서 유의한 변수로 선택된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1400" b="1" dirty="0" err="1">
                <a:solidFill>
                  <a:schemeClr val="accent6">
                    <a:lumMod val="75000"/>
                  </a:schemeClr>
                </a:solidFill>
              </a:rPr>
              <a:t>family_history</a:t>
            </a: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altLang="ko-KR" sz="1400" b="1" dirty="0" err="1">
                <a:solidFill>
                  <a:schemeClr val="accent6">
                    <a:lumMod val="75000"/>
                  </a:schemeClr>
                </a:solidFill>
              </a:rPr>
              <a:t>work_interfere</a:t>
            </a: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altLang="ko-KR" sz="1400" b="1" dirty="0" err="1">
                <a:solidFill>
                  <a:schemeClr val="accent6">
                    <a:lumMod val="75000"/>
                  </a:schemeClr>
                </a:solidFill>
              </a:rPr>
              <a:t>care_options</a:t>
            </a: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</a:rPr>
              <a:t>, anonymity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가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treatment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에 주요한 영향을 끼치는 것으로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파악됨 </a:t>
            </a:r>
            <a:endParaRPr lang="en-US" altLang="ko-KR" sz="1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smtClean="0">
                <a:solidFill>
                  <a:schemeClr val="accent1">
                    <a:lumMod val="75000"/>
                  </a:schemeClr>
                </a:solidFill>
              </a:rPr>
              <a:t>care_options</a:t>
            </a:r>
            <a:r>
              <a:rPr lang="ko-KR" altLang="en-US" sz="140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여부에서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Yes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인 경우에도 정신치료를 받기 위한 탐색을 하는 것으로 나타났다</a:t>
            </a:r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.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이를 통해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ko-KR" altLang="en-US" sz="1400" b="1" dirty="0">
                <a:solidFill>
                  <a:schemeClr val="accent6">
                    <a:lumMod val="75000"/>
                  </a:schemeClr>
                </a:solidFill>
              </a:rPr>
              <a:t>표면적으론 익명성 보장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이 이루어지나 </a:t>
            </a:r>
            <a:r>
              <a:rPr lang="ko-KR" altLang="en-US" sz="1400" b="1" dirty="0">
                <a:solidFill>
                  <a:schemeClr val="accent6">
                    <a:lumMod val="75000"/>
                  </a:schemeClr>
                </a:solidFill>
              </a:rPr>
              <a:t>직원들이 이에 대해 신뢰하고 있지 않을 수도 있다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고 추측할 수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있었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음</a:t>
            </a:r>
          </a:p>
        </p:txBody>
      </p:sp>
      <p:pic>
        <p:nvPicPr>
          <p:cNvPr id="3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324528" y="-504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84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13"/>
    </mc:Choice>
    <mc:Fallback>
      <p:transition spd="slow" advTm="45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45655" objId="3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03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1" y="166169"/>
            <a:ext cx="4045692" cy="76174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smtClean="0">
                <a:solidFill>
                  <a:schemeClr val="accent1">
                    <a:lumMod val="75000"/>
                  </a:schemeClr>
                </a:solidFill>
              </a:rPr>
              <a:t>결론 종합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4812154"/>
            <a:ext cx="1832248" cy="1755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1560" y="1518945"/>
            <a:ext cx="777686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500" dirty="0" err="1" smtClean="0">
                <a:solidFill>
                  <a:schemeClr val="accent1">
                    <a:lumMod val="75000"/>
                  </a:schemeClr>
                </a:solidFill>
              </a:rPr>
              <a:t>work_interfere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en-US" altLang="ko-KR" sz="1500" dirty="0" err="1" smtClean="0">
                <a:solidFill>
                  <a:schemeClr val="accent1">
                    <a:lumMod val="75000"/>
                  </a:schemeClr>
                </a:solidFill>
              </a:rPr>
              <a:t>family_history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가 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>treatment 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변수에 영향을 많이 줌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ko-KR" altLang="en-US" sz="1500" dirty="0">
                <a:solidFill>
                  <a:schemeClr val="accent1">
                    <a:lumMod val="75000"/>
                  </a:schemeClr>
                </a:solidFill>
              </a:rPr>
              <a:t>▶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가족 중에 정신질환을 앓은 사람이 있거나 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직장에서 정신질환이 </a:t>
            </a: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업무에 방해를 준다고 느낄 수록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 정신 건강 치료법을 찾는 것으로 나타남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</a:br>
            <a:endParaRPr lang="ko-KR" altLang="en-US" sz="15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작업 환경이 부정적인 영향을 끼칠 수록 동료들과 그 경험에 대해 공유를 하여 본인 상태를 점검하는 것으로 나타남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▶ 고용인들이 </a:t>
            </a: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서로의 정신건강에 대해 말할 수 있는 환경이 마련되면 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본인 스스로의 정신건강에 대한 주변 환경을 인식하고 관리할 수 있다고 추측함</a:t>
            </a:r>
            <a:endParaRPr lang="en-US" altLang="ko-KR" sz="15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5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고용인들의 모국이 미국이 아닐 때</a:t>
            </a:r>
            <a:r>
              <a:rPr lang="en-US" altLang="ko-KR" sz="1500" dirty="0">
                <a:solidFill>
                  <a:schemeClr val="accent1">
                    <a:lumMod val="75000"/>
                  </a:schemeClr>
                </a:solidFill>
              </a:rPr>
              <a:t>,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 익명성이 보호되지 않으면 스스로 정신건강에 대한 치료법을 찾아 봄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▶ 고용인이 </a:t>
            </a: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외국인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일 경우 치료를 지원해 준다 하더라도 </a:t>
            </a: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익명성 보장이 되지 않으면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 직원들이 이를 </a:t>
            </a: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신뢰하지 않고 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독립적으로 치료법을 찾는 것으로 나타났다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5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고용인들의 모국이 미국일 때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>, IT 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회사에 있고 정신 건강 문제로 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병가를 내기 어려운 사람들은 스스로가 치료법을 찾는 것으로 나타남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▶ </a:t>
            </a:r>
            <a:r>
              <a:rPr lang="en-US" altLang="ko-KR" sz="1500" b="1" dirty="0" smtClean="0">
                <a:solidFill>
                  <a:schemeClr val="accent6">
                    <a:lumMod val="75000"/>
                  </a:schemeClr>
                </a:solidFill>
              </a:rPr>
              <a:t>IT</a:t>
            </a: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회사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 특성상 일이 많아 병가를 내는데 회사의 환경이 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조성되지 않으면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>,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 고용인이 가지게 되는 </a:t>
            </a: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부정적 이미지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와 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신뢰성 하락이 고용주가 제공하는 </a:t>
            </a: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정신건강 옵션이 있음에도 </a:t>
            </a:r>
            <a:r>
              <a:rPr lang="en-US" altLang="ko-KR" sz="1500" b="1" dirty="0" smtClean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US" altLang="ko-KR" sz="1500" b="1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ko-KR" altLang="en-US" sz="1500" b="1" dirty="0" smtClean="0">
                <a:solidFill>
                  <a:schemeClr val="accent6">
                    <a:lumMod val="75000"/>
                  </a:schemeClr>
                </a:solidFill>
              </a:rPr>
              <a:t>이용하지 않을 것</a:t>
            </a:r>
            <a:r>
              <a:rPr lang="ko-KR" altLang="en-US" sz="1500" dirty="0" smtClean="0">
                <a:solidFill>
                  <a:schemeClr val="accent1">
                    <a:lumMod val="75000"/>
                  </a:schemeClr>
                </a:solidFill>
              </a:rPr>
              <a:t>으로 추측하였다</a:t>
            </a:r>
            <a:r>
              <a:rPr lang="en-US" altLang="ko-KR" sz="1500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endParaRPr lang="ko-KR" altLang="en-US" sz="15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528" y="1201791"/>
            <a:ext cx="43414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accent1">
                    <a:lumMod val="50000"/>
                  </a:schemeClr>
                </a:solidFill>
              </a:rPr>
              <a:t>분석 결과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2520" y="1896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920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298"/>
    </mc:Choice>
    <mc:Fallback>
      <p:transition spd="slow" advTm="74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73945" objId="2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03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1" y="166169"/>
            <a:ext cx="4045692" cy="76174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smtClean="0">
                <a:solidFill>
                  <a:schemeClr val="accent1">
                    <a:lumMod val="75000"/>
                  </a:schemeClr>
                </a:solidFill>
              </a:rPr>
              <a:t>결론 종합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528" y="1201791"/>
            <a:ext cx="43414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accent1">
                    <a:lumMod val="50000"/>
                  </a:schemeClr>
                </a:solidFill>
              </a:rPr>
              <a:t>결론 종합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11560" y="2241294"/>
            <a:ext cx="5544616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700" dirty="0" smtClean="0"/>
              <a:t>▶ </a:t>
            </a:r>
            <a:r>
              <a:rPr lang="ko-KR" altLang="en-US" sz="1700" dirty="0"/>
              <a:t>고용인들 사이의 정신 건강에 대해 말할 수 </a:t>
            </a:r>
            <a:r>
              <a:rPr lang="ko-KR" altLang="en-US" sz="1700" dirty="0" smtClean="0"/>
              <a:t>있는</a:t>
            </a:r>
            <a:r>
              <a:rPr lang="en-US" altLang="ko-KR" sz="1700" dirty="0"/>
              <a:t>,</a:t>
            </a:r>
            <a:r>
              <a:rPr lang="en-US" altLang="ko-KR" sz="1700" dirty="0" smtClean="0"/>
              <a:t> </a:t>
            </a:r>
          </a:p>
          <a:p>
            <a:r>
              <a:rPr lang="en-US" altLang="ko-KR" sz="17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ko-KR" sz="1700" b="1" dirty="0" smtClean="0">
                <a:solidFill>
                  <a:schemeClr val="accent6">
                    <a:lumMod val="75000"/>
                  </a:schemeClr>
                </a:solidFill>
              </a:rPr>
              <a:t>   </a:t>
            </a:r>
            <a:r>
              <a:rPr lang="ko-KR" altLang="en-US" sz="1700" b="1" dirty="0" smtClean="0">
                <a:solidFill>
                  <a:schemeClr val="accent6">
                    <a:lumMod val="75000"/>
                  </a:schemeClr>
                </a:solidFill>
              </a:rPr>
              <a:t>집단 </a:t>
            </a:r>
            <a:r>
              <a:rPr lang="ko-KR" altLang="en-US" sz="1700" b="1" dirty="0">
                <a:solidFill>
                  <a:schemeClr val="accent6">
                    <a:lumMod val="75000"/>
                  </a:schemeClr>
                </a:solidFill>
              </a:rPr>
              <a:t>상담</a:t>
            </a:r>
            <a:r>
              <a:rPr lang="ko-KR" altLang="en-US" sz="17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ko-KR" altLang="en-US" sz="1700" dirty="0"/>
              <a:t>등과 같은 환경을 조성하고</a:t>
            </a:r>
            <a:endParaRPr lang="ko-KR" altLang="en-US" sz="1700" dirty="0" smtClean="0"/>
          </a:p>
          <a:p>
            <a:endParaRPr lang="en-US" altLang="ko-KR" sz="1700" dirty="0" smtClean="0"/>
          </a:p>
          <a:p>
            <a:r>
              <a:rPr lang="ko-KR" altLang="en-US" sz="1700" dirty="0" smtClean="0"/>
              <a:t>▶ 고용인들의 </a:t>
            </a:r>
            <a:r>
              <a:rPr lang="ko-KR" altLang="en-US" sz="1700" dirty="0"/>
              <a:t>근무 환경을 적절히 개선하여 </a:t>
            </a:r>
            <a:r>
              <a:rPr lang="en-US" altLang="ko-KR" sz="1700" dirty="0" smtClean="0"/>
              <a:t/>
            </a:r>
            <a:br>
              <a:rPr lang="en-US" altLang="ko-KR" sz="1700" dirty="0" smtClean="0"/>
            </a:br>
            <a:r>
              <a:rPr lang="en-US" altLang="ko-KR" sz="1700" dirty="0" smtClean="0"/>
              <a:t>   (</a:t>
            </a:r>
            <a:r>
              <a:rPr lang="ko-KR" altLang="en-US" sz="1700" dirty="0"/>
              <a:t>고용인들을 대상으로 한</a:t>
            </a:r>
            <a:r>
              <a:rPr lang="en-US" altLang="ko-KR" sz="1700" dirty="0"/>
              <a:t>) </a:t>
            </a:r>
            <a:r>
              <a:rPr lang="ko-KR" altLang="en-US" sz="1700" b="1" dirty="0">
                <a:solidFill>
                  <a:schemeClr val="accent6">
                    <a:lumMod val="75000"/>
                  </a:schemeClr>
                </a:solidFill>
              </a:rPr>
              <a:t>회사의 </a:t>
            </a:r>
            <a:r>
              <a:rPr lang="ko-KR" altLang="en-US" sz="1700" b="1" dirty="0" smtClean="0">
                <a:solidFill>
                  <a:schemeClr val="accent6">
                    <a:lumMod val="75000"/>
                  </a:schemeClr>
                </a:solidFill>
              </a:rPr>
              <a:t>이미지 및 신뢰성</a:t>
            </a:r>
            <a:r>
              <a:rPr lang="ko-KR" altLang="en-US" sz="1700" dirty="0" smtClean="0"/>
              <a:t>을 </a:t>
            </a:r>
            <a:r>
              <a:rPr lang="en-US" altLang="ko-KR" sz="1700" dirty="0" smtClean="0"/>
              <a:t/>
            </a:r>
            <a:br>
              <a:rPr lang="en-US" altLang="ko-KR" sz="1700" dirty="0" smtClean="0"/>
            </a:br>
            <a:r>
              <a:rPr lang="en-US" altLang="ko-KR" sz="1700" dirty="0" smtClean="0"/>
              <a:t>   </a:t>
            </a:r>
            <a:r>
              <a:rPr lang="ko-KR" altLang="en-US" sz="1700" dirty="0" smtClean="0"/>
              <a:t>키우고</a:t>
            </a:r>
            <a:endParaRPr lang="ko-KR" altLang="en-US" sz="1700" dirty="0" smtClean="0"/>
          </a:p>
          <a:p>
            <a:endParaRPr lang="en-US" altLang="ko-KR" sz="1700" dirty="0" smtClean="0"/>
          </a:p>
          <a:p>
            <a:r>
              <a:rPr lang="ko-KR" altLang="en-US" sz="1700" dirty="0" smtClean="0"/>
              <a:t>▶ 정신 </a:t>
            </a:r>
            <a:r>
              <a:rPr lang="ko-KR" altLang="en-US" sz="1700" dirty="0"/>
              <a:t>건강 </a:t>
            </a:r>
            <a:r>
              <a:rPr lang="ko-KR" altLang="en-US" sz="1700" dirty="0" smtClean="0"/>
              <a:t>복지에 </a:t>
            </a:r>
            <a:r>
              <a:rPr lang="ko-KR" altLang="en-US" sz="1700" dirty="0"/>
              <a:t>대해 </a:t>
            </a:r>
            <a:r>
              <a:rPr lang="ko-KR" altLang="en-US" sz="1700" b="1" dirty="0">
                <a:solidFill>
                  <a:schemeClr val="accent6">
                    <a:lumMod val="75000"/>
                  </a:schemeClr>
                </a:solidFill>
              </a:rPr>
              <a:t>철저한 익명성</a:t>
            </a:r>
            <a:r>
              <a:rPr lang="ko-KR" altLang="en-US" sz="1700" dirty="0"/>
              <a:t>을 보장한다면</a:t>
            </a:r>
            <a:endParaRPr lang="ko-KR" altLang="en-US" sz="1700" dirty="0" smtClean="0"/>
          </a:p>
          <a:p>
            <a:endParaRPr lang="en-US" altLang="ko-KR" sz="1700" dirty="0" smtClean="0"/>
          </a:p>
          <a:p>
            <a:endParaRPr lang="en-US" altLang="ko-KR" sz="1700" dirty="0" smtClean="0"/>
          </a:p>
          <a:p>
            <a:r>
              <a:rPr lang="ko-KR" altLang="en-US" sz="1700" b="1" dirty="0" smtClean="0"/>
              <a:t>고용인들이 </a:t>
            </a:r>
            <a:r>
              <a:rPr lang="ko-KR" altLang="en-US" sz="1700" b="1" dirty="0"/>
              <a:t>보다 편리하게 회사 내에서 본인의 정신 건강 개선에 대한 해결법을 찾을 수 </a:t>
            </a:r>
            <a:r>
              <a:rPr lang="ko-KR" altLang="en-US" sz="1700" b="1" dirty="0" smtClean="0"/>
              <a:t>있음</a:t>
            </a:r>
            <a:endParaRPr lang="ko-KR" altLang="en-US" sz="1700" b="1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768" y="2197100"/>
            <a:ext cx="1516899" cy="1591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155" y="3933056"/>
            <a:ext cx="1778124" cy="196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24528" y="1265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84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17"/>
    </mc:Choice>
    <mc:Fallback>
      <p:transition spd="slow" advTm="32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31668" objId="3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1"/>
            <a:ext cx="913795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35106" y="1166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567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40"/>
    </mc:Choice>
    <mc:Fallback>
      <p:transition spd="slow" advTm="5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5313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/>
          <p:nvPr/>
        </p:nvCxnSpPr>
        <p:spPr>
          <a:xfrm>
            <a:off x="467544" y="1072359"/>
            <a:ext cx="8230310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467544" y="369632"/>
            <a:ext cx="4045692" cy="65537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 smtClean="0">
                <a:solidFill>
                  <a:schemeClr val="accent1">
                    <a:lumMod val="75000"/>
                  </a:schemeClr>
                </a:solidFill>
              </a:rPr>
              <a:t>목차</a:t>
            </a:r>
            <a:endParaRPr lang="en-US" altLang="ko-KR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539552" y="2666707"/>
            <a:ext cx="2478898" cy="2130445"/>
            <a:chOff x="1187627" y="1475411"/>
            <a:chExt cx="3133591" cy="2411272"/>
          </a:xfrm>
        </p:grpSpPr>
        <p:sp>
          <p:nvSpPr>
            <p:cNvPr id="27" name="직사각형 26"/>
            <p:cNvSpPr/>
            <p:nvPr/>
          </p:nvSpPr>
          <p:spPr>
            <a:xfrm>
              <a:off x="1187627" y="1884869"/>
              <a:ext cx="3133588" cy="20018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0" rtlCol="0" anchor="t" anchorCtr="0"/>
            <a:lstStyle/>
            <a:p>
              <a:pPr algn="ctr"/>
              <a:endParaRPr lang="en-US" altLang="ko-KR" sz="1200" b="1" dirty="0" smtClean="0">
                <a:solidFill>
                  <a:schemeClr val="accent1">
                    <a:lumMod val="75000"/>
                  </a:schemeClr>
                </a:solidFill>
              </a:endParaRPr>
            </a:p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75000"/>
                    </a:schemeClr>
                  </a:solidFill>
                </a:rPr>
                <a:t> </a:t>
              </a:r>
            </a:p>
            <a:p>
              <a:pPr algn="ctr"/>
              <a:endParaRPr lang="en-US" altLang="ko-KR" sz="1200" b="1" dirty="0" smtClean="0">
                <a:solidFill>
                  <a:schemeClr val="accent1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2000" b="1" dirty="0" smtClean="0">
                  <a:solidFill>
                    <a:schemeClr val="accent1">
                      <a:lumMod val="75000"/>
                    </a:schemeClr>
                  </a:solidFill>
                </a:rPr>
                <a:t>목표 및 데이터 설명</a:t>
              </a:r>
              <a:endParaRPr lang="en-US" altLang="ko-KR" sz="1200" b="1" dirty="0" smtClean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8" name="자유형 27"/>
            <p:cNvSpPr/>
            <p:nvPr/>
          </p:nvSpPr>
          <p:spPr>
            <a:xfrm>
              <a:off x="1187627" y="1475411"/>
              <a:ext cx="3133591" cy="822711"/>
            </a:xfrm>
            <a:custGeom>
              <a:avLst/>
              <a:gdLst>
                <a:gd name="connsiteX0" fmla="*/ 0 w 3007470"/>
                <a:gd name="connsiteY0" fmla="*/ 0 h 716638"/>
                <a:gd name="connsiteX1" fmla="*/ 3007470 w 3007470"/>
                <a:gd name="connsiteY1" fmla="*/ 0 h 716638"/>
                <a:gd name="connsiteX2" fmla="*/ 3007470 w 3007470"/>
                <a:gd name="connsiteY2" fmla="*/ 567161 h 716638"/>
                <a:gd name="connsiteX3" fmla="*/ 1644715 w 3007470"/>
                <a:gd name="connsiteY3" fmla="*/ 567161 h 716638"/>
                <a:gd name="connsiteX4" fmla="*/ 1503735 w 3007470"/>
                <a:gd name="connsiteY4" fmla="*/ 716638 h 716638"/>
                <a:gd name="connsiteX5" fmla="*/ 1362755 w 3007470"/>
                <a:gd name="connsiteY5" fmla="*/ 567161 h 716638"/>
                <a:gd name="connsiteX6" fmla="*/ 0 w 3007470"/>
                <a:gd name="connsiteY6" fmla="*/ 567161 h 71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7470" h="716638">
                  <a:moveTo>
                    <a:pt x="0" y="0"/>
                  </a:moveTo>
                  <a:lnTo>
                    <a:pt x="3007470" y="0"/>
                  </a:lnTo>
                  <a:lnTo>
                    <a:pt x="3007470" y="567161"/>
                  </a:lnTo>
                  <a:lnTo>
                    <a:pt x="1644715" y="567161"/>
                  </a:lnTo>
                  <a:lnTo>
                    <a:pt x="1503735" y="716638"/>
                  </a:lnTo>
                  <a:lnTo>
                    <a:pt x="1362755" y="567161"/>
                  </a:lnTo>
                  <a:lnTo>
                    <a:pt x="0" y="567161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0" rtlCol="0" anchor="t" anchorCtr="0"/>
            <a:lstStyle/>
            <a:p>
              <a:pPr algn="ctr"/>
              <a:r>
                <a:rPr lang="en-US" altLang="ko-KR" sz="2400" b="1" dirty="0" smtClean="0">
                  <a:solidFill>
                    <a:schemeClr val="accent1">
                      <a:lumMod val="75000"/>
                    </a:schemeClr>
                  </a:solidFill>
                </a:rPr>
                <a:t> 01</a:t>
              </a:r>
              <a:endParaRPr lang="en-US" altLang="ko-KR" sz="12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190024" y="2656403"/>
            <a:ext cx="2641333" cy="2130445"/>
            <a:chOff x="4707253" y="1477459"/>
            <a:chExt cx="3175732" cy="2409224"/>
          </a:xfrm>
        </p:grpSpPr>
        <p:sp>
          <p:nvSpPr>
            <p:cNvPr id="29" name="직사각형 28"/>
            <p:cNvSpPr/>
            <p:nvPr/>
          </p:nvSpPr>
          <p:spPr>
            <a:xfrm>
              <a:off x="4707253" y="1895244"/>
              <a:ext cx="3175729" cy="1991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0" rtlCol="0" anchor="t" anchorCtr="0"/>
            <a:lstStyle/>
            <a:p>
              <a:pPr algn="ctr"/>
              <a:endParaRPr lang="en-US" altLang="ko-KR" sz="1200" b="1" dirty="0">
                <a:solidFill>
                  <a:schemeClr val="accent1">
                    <a:lumMod val="75000"/>
                  </a:schemeClr>
                </a:solidFill>
              </a:endParaRPr>
            </a:p>
            <a:p>
              <a:pPr algn="ctr"/>
              <a:endParaRPr lang="en-US" altLang="ko-KR" sz="1200" b="1" dirty="0" smtClean="0">
                <a:solidFill>
                  <a:schemeClr val="accent1">
                    <a:lumMod val="75000"/>
                  </a:schemeClr>
                </a:solidFill>
              </a:endParaRPr>
            </a:p>
            <a:p>
              <a:pPr algn="ctr"/>
              <a:endParaRPr lang="en-US" altLang="ko-KR" sz="1200" b="1" dirty="0" err="1">
                <a:solidFill>
                  <a:schemeClr val="accent1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2000" b="1" dirty="0" smtClean="0">
                  <a:solidFill>
                    <a:schemeClr val="accent1">
                      <a:lumMod val="75000"/>
                    </a:schemeClr>
                  </a:solidFill>
                </a:rPr>
                <a:t>데이터 분석 과정 </a:t>
              </a:r>
              <a:endParaRPr lang="en-US" altLang="ko-KR" sz="2000" b="1" dirty="0" smtClean="0">
                <a:solidFill>
                  <a:schemeClr val="accent1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2000" b="1" dirty="0" smtClean="0">
                  <a:solidFill>
                    <a:schemeClr val="accent1">
                      <a:lumMod val="75000"/>
                    </a:schemeClr>
                  </a:solidFill>
                </a:rPr>
                <a:t>및</a:t>
              </a:r>
              <a:r>
                <a:rPr lang="en-US" altLang="ko-KR" sz="2000" b="1" dirty="0">
                  <a:solidFill>
                    <a:schemeClr val="accent1">
                      <a:lumMod val="75000"/>
                    </a:schemeClr>
                  </a:solidFill>
                </a:rPr>
                <a:t> </a:t>
              </a:r>
              <a:r>
                <a:rPr lang="ko-KR" altLang="en-US" sz="2000" b="1" dirty="0" smtClean="0">
                  <a:solidFill>
                    <a:schemeClr val="accent1">
                      <a:lumMod val="75000"/>
                    </a:schemeClr>
                  </a:solidFill>
                </a:rPr>
                <a:t>결과</a:t>
              </a:r>
              <a:endParaRPr lang="ko-KR" altLang="en-US" sz="12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0" name="자유형 29"/>
            <p:cNvSpPr/>
            <p:nvPr/>
          </p:nvSpPr>
          <p:spPr>
            <a:xfrm>
              <a:off x="4707253" y="1477459"/>
              <a:ext cx="3175732" cy="833775"/>
            </a:xfrm>
            <a:custGeom>
              <a:avLst/>
              <a:gdLst>
                <a:gd name="connsiteX0" fmla="*/ 0 w 3007470"/>
                <a:gd name="connsiteY0" fmla="*/ 0 h 716638"/>
                <a:gd name="connsiteX1" fmla="*/ 3007470 w 3007470"/>
                <a:gd name="connsiteY1" fmla="*/ 0 h 716638"/>
                <a:gd name="connsiteX2" fmla="*/ 3007470 w 3007470"/>
                <a:gd name="connsiteY2" fmla="*/ 567161 h 716638"/>
                <a:gd name="connsiteX3" fmla="*/ 1644715 w 3007470"/>
                <a:gd name="connsiteY3" fmla="*/ 567161 h 716638"/>
                <a:gd name="connsiteX4" fmla="*/ 1503735 w 3007470"/>
                <a:gd name="connsiteY4" fmla="*/ 716638 h 716638"/>
                <a:gd name="connsiteX5" fmla="*/ 1362755 w 3007470"/>
                <a:gd name="connsiteY5" fmla="*/ 567161 h 716638"/>
                <a:gd name="connsiteX6" fmla="*/ 0 w 3007470"/>
                <a:gd name="connsiteY6" fmla="*/ 567161 h 71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7470" h="716638">
                  <a:moveTo>
                    <a:pt x="0" y="0"/>
                  </a:moveTo>
                  <a:lnTo>
                    <a:pt x="3007470" y="0"/>
                  </a:lnTo>
                  <a:lnTo>
                    <a:pt x="3007470" y="567161"/>
                  </a:lnTo>
                  <a:lnTo>
                    <a:pt x="1644715" y="567161"/>
                  </a:lnTo>
                  <a:lnTo>
                    <a:pt x="1503735" y="716638"/>
                  </a:lnTo>
                  <a:lnTo>
                    <a:pt x="1362755" y="567161"/>
                  </a:lnTo>
                  <a:lnTo>
                    <a:pt x="0" y="567161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0" rtlCol="0" anchor="t" anchorCtr="0"/>
            <a:lstStyle/>
            <a:p>
              <a:pPr algn="ctr"/>
              <a:r>
                <a:rPr lang="en-US" altLang="ko-KR" sz="2400" b="1" dirty="0" smtClean="0">
                  <a:solidFill>
                    <a:schemeClr val="accent1">
                      <a:lumMod val="75000"/>
                    </a:schemeClr>
                  </a:solidFill>
                </a:rPr>
                <a:t> 02</a:t>
              </a:r>
              <a:endParaRPr lang="en-US" altLang="ko-KR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009521" y="2666707"/>
            <a:ext cx="2616326" cy="2130445"/>
            <a:chOff x="2946442" y="4091335"/>
            <a:chExt cx="3133591" cy="2419599"/>
          </a:xfrm>
        </p:grpSpPr>
        <p:sp>
          <p:nvSpPr>
            <p:cNvPr id="32" name="직사각형 31"/>
            <p:cNvSpPr/>
            <p:nvPr/>
          </p:nvSpPr>
          <p:spPr>
            <a:xfrm>
              <a:off x="2946442" y="4509120"/>
              <a:ext cx="3133588" cy="20018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0" rtlCol="0" anchor="t" anchorCtr="0"/>
            <a:lstStyle/>
            <a:p>
              <a:pPr algn="ctr"/>
              <a:endParaRPr lang="en-US" altLang="ko-KR" sz="1200" b="1" dirty="0">
                <a:solidFill>
                  <a:schemeClr val="accent1">
                    <a:lumMod val="75000"/>
                  </a:schemeClr>
                </a:solidFill>
              </a:endParaRPr>
            </a:p>
            <a:p>
              <a:pPr algn="ctr"/>
              <a:endParaRPr lang="en-US" altLang="ko-KR" sz="1200" b="1" dirty="0" smtClean="0">
                <a:solidFill>
                  <a:schemeClr val="accent1">
                    <a:lumMod val="75000"/>
                  </a:schemeClr>
                </a:solidFill>
              </a:endParaRPr>
            </a:p>
            <a:p>
              <a:pPr algn="ctr"/>
              <a:endParaRPr lang="en-US" altLang="ko-KR" sz="1200" b="1" dirty="0" smtClean="0">
                <a:solidFill>
                  <a:schemeClr val="accent1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2000" b="1" dirty="0" smtClean="0">
                  <a:solidFill>
                    <a:schemeClr val="accent1">
                      <a:lumMod val="75000"/>
                    </a:schemeClr>
                  </a:solidFill>
                </a:rPr>
                <a:t> 결론 종합</a:t>
              </a:r>
              <a:endParaRPr lang="ko-KR" altLang="en-US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4" name="자유형 33"/>
            <p:cNvSpPr/>
            <p:nvPr/>
          </p:nvSpPr>
          <p:spPr>
            <a:xfrm>
              <a:off x="2946442" y="4091335"/>
              <a:ext cx="3133591" cy="822711"/>
            </a:xfrm>
            <a:custGeom>
              <a:avLst/>
              <a:gdLst>
                <a:gd name="connsiteX0" fmla="*/ 0 w 3007470"/>
                <a:gd name="connsiteY0" fmla="*/ 0 h 716638"/>
                <a:gd name="connsiteX1" fmla="*/ 3007470 w 3007470"/>
                <a:gd name="connsiteY1" fmla="*/ 0 h 716638"/>
                <a:gd name="connsiteX2" fmla="*/ 3007470 w 3007470"/>
                <a:gd name="connsiteY2" fmla="*/ 567161 h 716638"/>
                <a:gd name="connsiteX3" fmla="*/ 1644715 w 3007470"/>
                <a:gd name="connsiteY3" fmla="*/ 567161 h 716638"/>
                <a:gd name="connsiteX4" fmla="*/ 1503735 w 3007470"/>
                <a:gd name="connsiteY4" fmla="*/ 716638 h 716638"/>
                <a:gd name="connsiteX5" fmla="*/ 1362755 w 3007470"/>
                <a:gd name="connsiteY5" fmla="*/ 567161 h 716638"/>
                <a:gd name="connsiteX6" fmla="*/ 0 w 3007470"/>
                <a:gd name="connsiteY6" fmla="*/ 567161 h 71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7470" h="716638">
                  <a:moveTo>
                    <a:pt x="0" y="0"/>
                  </a:moveTo>
                  <a:lnTo>
                    <a:pt x="3007470" y="0"/>
                  </a:lnTo>
                  <a:lnTo>
                    <a:pt x="3007470" y="567161"/>
                  </a:lnTo>
                  <a:lnTo>
                    <a:pt x="1644715" y="567161"/>
                  </a:lnTo>
                  <a:lnTo>
                    <a:pt x="1503735" y="716638"/>
                  </a:lnTo>
                  <a:lnTo>
                    <a:pt x="1362755" y="567161"/>
                  </a:lnTo>
                  <a:lnTo>
                    <a:pt x="0" y="567161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0" rtlCol="0" anchor="t" anchorCtr="0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75000"/>
                    </a:schemeClr>
                  </a:solidFill>
                </a:rPr>
                <a:t>  </a:t>
              </a:r>
              <a:r>
                <a:rPr lang="en-US" altLang="ko-KR" sz="2400" b="1" dirty="0" smtClean="0">
                  <a:solidFill>
                    <a:schemeClr val="accent1">
                      <a:lumMod val="75000"/>
                    </a:schemeClr>
                  </a:solidFill>
                </a:rPr>
                <a:t>03</a:t>
              </a:r>
              <a:endParaRPr lang="en-US" altLang="ko-KR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pic>
        <p:nvPicPr>
          <p:cNvPr id="4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68544" y="877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620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49"/>
    </mc:Choice>
    <mc:Fallback>
      <p:transition spd="slow" advTm="11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11269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01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1" y="166169"/>
            <a:ext cx="4045692" cy="76174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목표 및 데이터 설명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42" y="1393183"/>
            <a:ext cx="3216023" cy="2448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058" y="3700480"/>
            <a:ext cx="2929790" cy="2228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2613384"/>
            <a:ext cx="4419600" cy="2509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215951" y="221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26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19"/>
    </mc:Choice>
    <mc:Fallback>
      <p:transition spd="slow" advTm="37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36929" objId="3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4"/>
          <a:stretch/>
        </p:blipFill>
        <p:spPr bwMode="auto">
          <a:xfrm>
            <a:off x="171726" y="4236889"/>
            <a:ext cx="1512297" cy="1868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01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1" y="166169"/>
            <a:ext cx="4045692" cy="76174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목표 및 데이터 설명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715851" y="1598291"/>
            <a:ext cx="6696744" cy="18307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accent1">
                    <a:lumMod val="50000"/>
                  </a:schemeClr>
                </a:solidFill>
              </a:rPr>
              <a:t>1. </a:t>
            </a:r>
            <a:r>
              <a:rPr lang="ko-KR" altLang="en-US" sz="1600" dirty="0" err="1" smtClean="0">
                <a:solidFill>
                  <a:srgbClr val="C00000"/>
                </a:solidFill>
              </a:rPr>
              <a:t>고용주과</a:t>
            </a:r>
            <a:r>
              <a:rPr lang="ko-KR" altLang="en-US" sz="1600" dirty="0" smtClean="0">
                <a:solidFill>
                  <a:srgbClr val="C00000"/>
                </a:solidFill>
              </a:rPr>
              <a:t> 고용인의 관계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및 </a:t>
            </a:r>
            <a:r>
              <a:rPr lang="ko-KR" altLang="en-US" sz="1600" dirty="0" smtClean="0">
                <a:solidFill>
                  <a:srgbClr val="C00000"/>
                </a:solidFill>
              </a:rPr>
              <a:t>회사의 환경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이 직원의 정신 건강에 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/>
            </a:r>
            <a:b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어떠한 결과를 주고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직원들의 대처 방안에 영향을 주는지 확인</a:t>
            </a:r>
          </a:p>
          <a:p>
            <a:pPr algn="ctr"/>
            <a:endParaRPr lang="en-US" altLang="ko-KR" dirty="0" smtClean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2.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고용주의 </a:t>
            </a:r>
            <a:r>
              <a:rPr lang="ko-KR" altLang="en-US" sz="1600" dirty="0" smtClean="0">
                <a:solidFill>
                  <a:srgbClr val="C00000"/>
                </a:solidFill>
              </a:rPr>
              <a:t>정신 건강과 관련된 복지제도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가 고용인에게 어떠한 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/>
            </a:r>
            <a:b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영향을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주는지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그 영향과 중요도를 확인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68"/>
          <a:stretch/>
        </p:blipFill>
        <p:spPr bwMode="auto">
          <a:xfrm>
            <a:off x="250206" y="1742306"/>
            <a:ext cx="1334094" cy="154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모서리가 둥근 직사각형 14"/>
          <p:cNvSpPr/>
          <p:nvPr/>
        </p:nvSpPr>
        <p:spPr>
          <a:xfrm>
            <a:off x="1715851" y="4221088"/>
            <a:ext cx="6696744" cy="18307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700" dirty="0" smtClean="0">
                <a:solidFill>
                  <a:schemeClr val="accent1">
                    <a:lumMod val="50000"/>
                  </a:schemeClr>
                </a:solidFill>
              </a:rPr>
              <a:t>1. </a:t>
            </a:r>
            <a:r>
              <a:rPr lang="ko-KR" altLang="en-US" sz="1700" dirty="0" smtClean="0">
                <a:solidFill>
                  <a:schemeClr val="accent1">
                    <a:lumMod val="50000"/>
                  </a:schemeClr>
                </a:solidFill>
              </a:rPr>
              <a:t>고용인의 정신 건강을 위한 고용주와 고용인의 관계 형태 제시</a:t>
            </a:r>
            <a:endParaRPr lang="en-US" altLang="ko-KR" sz="1700" dirty="0" smtClean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altLang="ko-KR" sz="1700" dirty="0" smtClean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ko-KR" sz="1700" dirty="0" smtClean="0">
                <a:solidFill>
                  <a:schemeClr val="accent1">
                    <a:lumMod val="50000"/>
                  </a:schemeClr>
                </a:solidFill>
              </a:rPr>
              <a:t>2. </a:t>
            </a:r>
            <a:r>
              <a:rPr lang="ko-KR" altLang="en-US" sz="1700" dirty="0" smtClean="0">
                <a:solidFill>
                  <a:schemeClr val="accent1">
                    <a:lumMod val="50000"/>
                  </a:schemeClr>
                </a:solidFill>
              </a:rPr>
              <a:t>고용주가 제공하는 정신 건강 복지제도의 형태 제시</a:t>
            </a:r>
            <a:endParaRPr lang="en-US" altLang="ko-KR" sz="17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5064223" y="3501008"/>
            <a:ext cx="0" cy="648072"/>
          </a:xfrm>
          <a:prstGeom prst="straightConnector1">
            <a:avLst/>
          </a:prstGeom>
          <a:ln w="38100">
            <a:solidFill>
              <a:schemeClr val="accent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24528" y="-85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920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81"/>
    </mc:Choice>
    <mc:Fallback>
      <p:transition spd="slow" advTm="42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42381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01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1" y="166169"/>
            <a:ext cx="4045692" cy="76174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목표 및 데이터 설명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94" y="1556792"/>
            <a:ext cx="1300827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모서리가 둥근 사각형 설명선 1"/>
          <p:cNvSpPr/>
          <p:nvPr/>
        </p:nvSpPr>
        <p:spPr>
          <a:xfrm>
            <a:off x="2555776" y="1700808"/>
            <a:ext cx="5832648" cy="1368152"/>
          </a:xfrm>
          <a:prstGeom prst="wedgeRoundRectCallout">
            <a:avLst>
              <a:gd name="adj1" fmla="val -54427"/>
              <a:gd name="adj2" fmla="val -8154"/>
              <a:gd name="adj3" fmla="val 16667"/>
            </a:avLst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accent1">
                    <a:lumMod val="50000"/>
                  </a:schemeClr>
                </a:solidFill>
              </a:rPr>
              <a:t>Mental Health in Tech Survey</a:t>
            </a:r>
            <a:endParaRPr lang="en-US" altLang="ko-KR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en-US" altLang="ko-KR" sz="1200" dirty="0" smtClean="0">
                <a:solidFill>
                  <a:schemeClr val="accent1">
                    <a:lumMod val="75000"/>
                  </a:schemeClr>
                </a:solidFill>
              </a:rPr>
              <a:t>(2014</a:t>
            </a:r>
            <a:r>
              <a:rPr lang="ko-KR" altLang="en-US" sz="1200" dirty="0" smtClean="0">
                <a:solidFill>
                  <a:schemeClr val="accent1">
                    <a:lumMod val="75000"/>
                  </a:schemeClr>
                </a:solidFill>
              </a:rPr>
              <a:t>년 미국 </a:t>
            </a:r>
            <a:r>
              <a:rPr lang="en-US" altLang="ko-KR" sz="1200" dirty="0" smtClean="0">
                <a:solidFill>
                  <a:schemeClr val="accent1">
                    <a:lumMod val="75000"/>
                  </a:schemeClr>
                </a:solidFill>
              </a:rPr>
              <a:t>IT</a:t>
            </a:r>
            <a:r>
              <a:rPr lang="ko-KR" altLang="en-US" sz="1200" dirty="0" smtClean="0">
                <a:solidFill>
                  <a:schemeClr val="accent1">
                    <a:lumMod val="75000"/>
                  </a:schemeClr>
                </a:solidFill>
              </a:rPr>
              <a:t>회사들을 대상으로 한 설문조사</a:t>
            </a:r>
            <a:r>
              <a:rPr lang="en-US" altLang="ko-KR" sz="1200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r>
              <a:rPr lang="ko-KR" altLang="en-US" sz="12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altLang="ko-KR" sz="14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783494" y="3933056"/>
            <a:ext cx="2315899" cy="2088232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</a:rPr>
              <a:t>Random Forest</a:t>
            </a:r>
            <a:endParaRPr lang="ko-KR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419872" y="3933056"/>
            <a:ext cx="2315899" cy="2088232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</a:rPr>
              <a:t>Association Analysis</a:t>
            </a:r>
            <a:endParaRPr lang="ko-KR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072525" y="3933056"/>
            <a:ext cx="2315899" cy="2088232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</a:rPr>
              <a:t>Logistic Regression</a:t>
            </a:r>
            <a:endParaRPr lang="ko-KR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56576" y="2422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920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69"/>
    </mc:Choice>
    <mc:Fallback>
      <p:transition spd="slow" advTm="24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24504" objId="3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0" y="166169"/>
            <a:ext cx="5569693" cy="73866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데이터 분석 과정 및 결과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①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Random Forest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604" y="1749793"/>
            <a:ext cx="4885932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323528" y="1196752"/>
            <a:ext cx="494601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rgbClr val="002060"/>
                </a:solidFill>
              </a:rPr>
              <a:t>state </a:t>
            </a:r>
            <a:r>
              <a:rPr lang="ko-KR" altLang="en-US" sz="1600" dirty="0" smtClean="0">
                <a:solidFill>
                  <a:srgbClr val="002060"/>
                </a:solidFill>
              </a:rPr>
              <a:t>변수를 제외한 모든 변수로 </a:t>
            </a:r>
            <a:r>
              <a:rPr lang="en-US" altLang="ko-KR" sz="1600" dirty="0" smtClean="0">
                <a:solidFill>
                  <a:srgbClr val="002060"/>
                </a:solidFill>
              </a:rPr>
              <a:t>RF</a:t>
            </a:r>
            <a:r>
              <a:rPr lang="ko-KR" altLang="en-US" sz="1600" dirty="0" smtClean="0">
                <a:solidFill>
                  <a:srgbClr val="002060"/>
                </a:solidFill>
              </a:rPr>
              <a:t>를 진행 </a:t>
            </a:r>
            <a:endParaRPr lang="ko-KR" altLang="en-US" sz="1600" dirty="0">
              <a:solidFill>
                <a:srgbClr val="002060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2232977" y="2623199"/>
            <a:ext cx="1368152" cy="674035"/>
          </a:xfrm>
          <a:prstGeom prst="round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/>
          <p:cNvCxnSpPr>
            <a:stCxn id="4" idx="3"/>
            <a:endCxn id="7" idx="1"/>
          </p:cNvCxnSpPr>
          <p:nvPr/>
        </p:nvCxnSpPr>
        <p:spPr>
          <a:xfrm>
            <a:off x="3601129" y="2960217"/>
            <a:ext cx="1906975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모서리가 둥근 직사각형 6"/>
          <p:cNvSpPr/>
          <p:nvPr/>
        </p:nvSpPr>
        <p:spPr>
          <a:xfrm>
            <a:off x="5508104" y="2564173"/>
            <a:ext cx="2761864" cy="792088"/>
          </a:xfrm>
          <a:prstGeom prst="round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</a:rPr>
              <a:t>No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</a:rPr>
              <a:t>의 잘못 예측 비율 </a:t>
            </a:r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</a:rPr>
              <a:t>: 5%</a:t>
            </a:r>
          </a:p>
          <a:p>
            <a:pPr algn="ctr"/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</a:rPr>
              <a:t>Yes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</a:rPr>
              <a:t>의 잘못 예측 비율 </a:t>
            </a:r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</a:rPr>
              <a:t>: 76%</a:t>
            </a:r>
            <a:endParaRPr lang="ko-KR" alt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10"/>
          <a:stretch/>
        </p:blipFill>
        <p:spPr bwMode="auto">
          <a:xfrm>
            <a:off x="434058" y="3897052"/>
            <a:ext cx="7835910" cy="1700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직사각형 26"/>
          <p:cNvSpPr/>
          <p:nvPr/>
        </p:nvSpPr>
        <p:spPr>
          <a:xfrm>
            <a:off x="524604" y="3392996"/>
            <a:ext cx="7794040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sz="1600" dirty="0" err="1" smtClean="0">
                <a:solidFill>
                  <a:srgbClr val="002060"/>
                </a:solidFill>
              </a:rPr>
              <a:t>TuneRF</a:t>
            </a:r>
            <a:r>
              <a:rPr lang="en-US" altLang="ko-KR" sz="1600" dirty="0" smtClean="0">
                <a:solidFill>
                  <a:srgbClr val="002060"/>
                </a:solidFill>
              </a:rPr>
              <a:t> </a:t>
            </a:r>
            <a:r>
              <a:rPr lang="ko-KR" altLang="en-US" sz="1600" dirty="0" smtClean="0">
                <a:solidFill>
                  <a:srgbClr val="002060"/>
                </a:solidFill>
              </a:rPr>
              <a:t>함수를 이용하여 오류 확률이 최소가 되는 최적의</a:t>
            </a:r>
            <a:r>
              <a:rPr lang="en-US" altLang="ko-KR" sz="1600" dirty="0" smtClean="0">
                <a:solidFill>
                  <a:srgbClr val="002060"/>
                </a:solidFill>
              </a:rPr>
              <a:t>parameter </a:t>
            </a:r>
            <a:r>
              <a:rPr lang="ko-KR" altLang="en-US" sz="1600" dirty="0" smtClean="0">
                <a:solidFill>
                  <a:srgbClr val="002060"/>
                </a:solidFill>
              </a:rPr>
              <a:t>값 찾기</a:t>
            </a:r>
            <a:endParaRPr lang="ko-KR" altLang="en-US" sz="1600" dirty="0">
              <a:solidFill>
                <a:srgbClr val="002060"/>
              </a:solidFill>
            </a:endParaRPr>
          </a:p>
        </p:txBody>
      </p: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589" y="5517231"/>
            <a:ext cx="4723961" cy="1222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28584" y="2962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920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40"/>
    </mc:Choice>
    <mc:Fallback>
      <p:transition spd="slow" advTm="529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52589" objId="2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0" y="166169"/>
            <a:ext cx="6352908" cy="73866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데이터 분석 과정 및 결과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①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Random Forest</a:t>
            </a: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57164" y="1988840"/>
            <a:ext cx="5638972" cy="3969590"/>
            <a:chOff x="157164" y="1988840"/>
            <a:chExt cx="5768426" cy="4060720"/>
          </a:xfrm>
        </p:grpSpPr>
        <p:pic>
          <p:nvPicPr>
            <p:cNvPr id="7171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7164" y="1988840"/>
              <a:ext cx="5768426" cy="4060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모서리가 둥근 직사각형 1"/>
            <p:cNvSpPr/>
            <p:nvPr/>
          </p:nvSpPr>
          <p:spPr>
            <a:xfrm>
              <a:off x="305188" y="2447014"/>
              <a:ext cx="5490948" cy="648072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6100599" y="2942583"/>
            <a:ext cx="254167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 smtClean="0">
                <a:solidFill>
                  <a:schemeClr val="accent1">
                    <a:lumMod val="50000"/>
                  </a:schemeClr>
                </a:solidFill>
              </a:rPr>
              <a:t>work_interfere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가 가장 상위에 있음</a:t>
            </a:r>
            <a:endParaRPr lang="en-US" altLang="ko-KR" sz="16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그 다음으로 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country, vacation, </a:t>
            </a:r>
            <a:r>
              <a:rPr lang="en-US" altLang="ko-KR" sz="1600" dirty="0" err="1" smtClean="0">
                <a:solidFill>
                  <a:schemeClr val="accent1">
                    <a:lumMod val="50000"/>
                  </a:schemeClr>
                </a:solidFill>
              </a:rPr>
              <a:t>family_history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ko-KR" sz="1600" dirty="0" err="1" smtClean="0">
                <a:solidFill>
                  <a:schemeClr val="accent1">
                    <a:lumMod val="50000"/>
                  </a:schemeClr>
                </a:solidFill>
              </a:rPr>
              <a:t>care_option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순으로 </a:t>
            </a:r>
            <a: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  <a:t/>
            </a:r>
            <a:br>
              <a:rPr lang="en-US" altLang="ko-KR" sz="16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ko-KR" altLang="en-US" sz="1600" dirty="0" smtClean="0">
                <a:solidFill>
                  <a:schemeClr val="accent1">
                    <a:lumMod val="50000"/>
                  </a:schemeClr>
                </a:solidFill>
              </a:rPr>
              <a:t>중요도가 나열됨</a:t>
            </a:r>
            <a:endParaRPr lang="en-US" altLang="ko-KR" sz="16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07760" y="1072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5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18"/>
    </mc:Choice>
    <mc:Fallback>
      <p:transition spd="slow" advTm="15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5"/>
        <p14:stopEvt time="15205" objId="5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0" y="166169"/>
            <a:ext cx="7513909" cy="73866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데이터 분석 과정 및 결과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</a:rPr>
              <a:t>②</a:t>
            </a: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Association Analysis</a:t>
            </a: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23528" y="1124744"/>
            <a:ext cx="494601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rgbClr val="002060"/>
                </a:solidFill>
              </a:rPr>
              <a:t>RHS= “treatment=No”</a:t>
            </a:r>
            <a:r>
              <a:rPr lang="ko-KR" altLang="en-US" sz="1600" dirty="0" smtClean="0">
                <a:solidFill>
                  <a:srgbClr val="002060"/>
                </a:solidFill>
              </a:rPr>
              <a:t>로 고정하였을 때</a:t>
            </a:r>
            <a:r>
              <a:rPr lang="en-US" altLang="ko-KR" sz="1600" dirty="0" smtClean="0">
                <a:solidFill>
                  <a:srgbClr val="002060"/>
                </a:solidFill>
              </a:rPr>
              <a:t>, </a:t>
            </a:r>
            <a:endParaRPr lang="ko-KR" altLang="en-US" sz="1600" dirty="0">
              <a:solidFill>
                <a:srgbClr val="002060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434058" y="3894026"/>
            <a:ext cx="7794040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rgbClr val="002060"/>
                </a:solidFill>
              </a:rPr>
              <a:t>RHS= “treatment=Yes”</a:t>
            </a:r>
            <a:r>
              <a:rPr lang="ko-KR" altLang="en-US" sz="1600" dirty="0" smtClean="0">
                <a:solidFill>
                  <a:srgbClr val="002060"/>
                </a:solidFill>
              </a:rPr>
              <a:t>로 고정하였을 때</a:t>
            </a:r>
            <a:r>
              <a:rPr lang="en-US" altLang="ko-KR" sz="1600" dirty="0" smtClean="0">
                <a:solidFill>
                  <a:srgbClr val="002060"/>
                </a:solidFill>
              </a:rPr>
              <a:t>, </a:t>
            </a:r>
            <a:endParaRPr lang="ko-KR" altLang="en-US" sz="1600" dirty="0">
              <a:solidFill>
                <a:srgbClr val="002060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044"/>
          <a:stretch/>
        </p:blipFill>
        <p:spPr bwMode="auto">
          <a:xfrm>
            <a:off x="605589" y="1587711"/>
            <a:ext cx="7058025" cy="40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589" y="2012592"/>
            <a:ext cx="6198659" cy="1142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모서리가 둥근 직사각형 28"/>
          <p:cNvSpPr/>
          <p:nvPr/>
        </p:nvSpPr>
        <p:spPr>
          <a:xfrm>
            <a:off x="615113" y="2302694"/>
            <a:ext cx="6126651" cy="1785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34057" y="3155362"/>
            <a:ext cx="84584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▶ 전반적으로 작업환경에 있어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정신 건강 상태가 방해가 된다고 느끼지 않을 때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altLang="ko-KR" sz="1400" dirty="0" err="1" smtClean="0">
                <a:solidFill>
                  <a:schemeClr val="accent1">
                    <a:lumMod val="75000"/>
                  </a:schemeClr>
                </a:solidFill>
              </a:rPr>
              <a:t>work_interfere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=Never),</a:t>
            </a:r>
            <a:b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정신 건강에 대한 치료법을 찾지 않음</a:t>
            </a:r>
            <a:endParaRPr lang="en-US" altLang="ko-KR" sz="1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▶ 특히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가족 병력이 없을 때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 그 경향이 더 강하게 나타남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113" y="4293096"/>
            <a:ext cx="696277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모서리가 둥근 직사각형 29"/>
          <p:cNvSpPr/>
          <p:nvPr/>
        </p:nvSpPr>
        <p:spPr>
          <a:xfrm>
            <a:off x="642409" y="4594870"/>
            <a:ext cx="6962775" cy="4183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434057" y="5301208"/>
            <a:ext cx="84584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▶ 작업 환경에 있어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정신 건강 상태가 꽤 방해된다고 생각될 때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altLang="ko-KR" sz="1400" dirty="0" err="1" smtClean="0">
                <a:solidFill>
                  <a:schemeClr val="accent1">
                    <a:lumMod val="75000"/>
                  </a:schemeClr>
                </a:solidFill>
              </a:rPr>
              <a:t>work_interfere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=Often),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정신 건강에 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대한 치료법을 찾으려 함</a:t>
            </a:r>
            <a:endParaRPr lang="en-US" altLang="ko-KR" sz="1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▶ 특히 정신 건강에 대한 문제를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주변 동료들과 논의할 수록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그 경향이 강하게 나타났고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주변에서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부정적인 결과에 대해 들을 때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altLang="ko-KR" sz="1400" dirty="0" err="1" smtClean="0">
                <a:solidFill>
                  <a:schemeClr val="accent1">
                    <a:lumMod val="75000"/>
                  </a:schemeClr>
                </a:solidFill>
              </a:rPr>
              <a:t>obs_consequence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=Yes)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치료법을 찾으려 함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324528" y="1795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5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294"/>
    </mc:Choice>
    <mc:Fallback>
      <p:transition spd="slow" advTm="592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58840" objId="3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78143" y="126542"/>
            <a:ext cx="711830" cy="949106"/>
            <a:chOff x="1439504" y="619459"/>
            <a:chExt cx="2465408" cy="2465408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39504" y="3076324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171726" y="126542"/>
            <a:ext cx="636713" cy="73584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65054" y="1072359"/>
            <a:ext cx="77328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1018530" y="166169"/>
            <a:ext cx="7513909" cy="73866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데이터 분석 과정 및 결과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</a:rPr>
              <a:t>②</a:t>
            </a:r>
            <a:r>
              <a:rPr lang="ko-KR" altLang="en-US" sz="20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2000" b="1" dirty="0" smtClean="0">
                <a:solidFill>
                  <a:schemeClr val="accent1">
                    <a:lumMod val="75000"/>
                  </a:schemeClr>
                </a:solidFill>
              </a:rPr>
              <a:t>Association Analysis</a:t>
            </a:r>
          </a:p>
          <a:p>
            <a:pPr>
              <a:lnSpc>
                <a:spcPct val="150000"/>
              </a:lnSpc>
            </a:pPr>
            <a:r>
              <a:rPr lang="en-US" altLang="ko-KR" sz="800" i="1" dirty="0" smtClean="0">
                <a:solidFill>
                  <a:schemeClr val="accent1">
                    <a:lumMod val="75000"/>
                  </a:schemeClr>
                </a:solidFill>
              </a:rPr>
              <a:t>Data Mining Project</a:t>
            </a:r>
            <a:endParaRPr lang="en-US" altLang="ko-KR" sz="8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23528" y="1594947"/>
            <a:ext cx="4946014" cy="4165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rgbClr val="002060"/>
                </a:solidFill>
              </a:rPr>
              <a:t>RHS= “treatment=No”</a:t>
            </a:r>
            <a:r>
              <a:rPr lang="ko-KR" altLang="en-US" sz="1600" dirty="0" smtClean="0">
                <a:solidFill>
                  <a:srgbClr val="002060"/>
                </a:solidFill>
              </a:rPr>
              <a:t>로 고정하였을 때</a:t>
            </a:r>
            <a:r>
              <a:rPr lang="en-US" altLang="ko-KR" sz="1600" dirty="0" smtClean="0">
                <a:solidFill>
                  <a:srgbClr val="002060"/>
                </a:solidFill>
              </a:rPr>
              <a:t>, </a:t>
            </a:r>
            <a:endParaRPr lang="ko-KR" altLang="en-US" sz="1600" dirty="0">
              <a:solidFill>
                <a:srgbClr val="002060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434058" y="3768011"/>
            <a:ext cx="7794040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rgbClr val="002060"/>
                </a:solidFill>
              </a:rPr>
              <a:t>RHS= “treatment=Yes”</a:t>
            </a:r>
            <a:r>
              <a:rPr lang="ko-KR" altLang="en-US" sz="1600" dirty="0" smtClean="0">
                <a:solidFill>
                  <a:srgbClr val="002060"/>
                </a:solidFill>
              </a:rPr>
              <a:t>로 고정하였을 때</a:t>
            </a:r>
            <a:r>
              <a:rPr lang="en-US" altLang="ko-KR" sz="1600" dirty="0" smtClean="0">
                <a:solidFill>
                  <a:srgbClr val="002060"/>
                </a:solidFill>
              </a:rPr>
              <a:t>, </a:t>
            </a:r>
            <a:endParaRPr lang="ko-KR" altLang="en-US" sz="1600" dirty="0">
              <a:solidFill>
                <a:srgbClr val="00206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4767" y="3122965"/>
            <a:ext cx="84584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▶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가족 병력이 없고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altLang="ko-KR" sz="1400" dirty="0" err="1" smtClean="0">
                <a:solidFill>
                  <a:schemeClr val="accent1">
                    <a:lumMod val="75000"/>
                  </a:schemeClr>
                </a:solidFill>
              </a:rPr>
              <a:t>family_history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=No),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잠재적 고용주와 면접에서 정신건강에 대해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논의하는데 확실하지 않은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altLang="ko-KR" sz="1400" dirty="0" err="1" smtClean="0">
                <a:solidFill>
                  <a:schemeClr val="accent1">
                    <a:lumMod val="75000"/>
                  </a:schemeClr>
                </a:solidFill>
              </a:rPr>
              <a:t>mental_health_interview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=Maybe)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사람은 정신 건강 치료법을 찾지 않음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34057" y="5427221"/>
            <a:ext cx="84584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▶ </a:t>
            </a:r>
            <a:r>
              <a:rPr lang="en-US" altLang="ko-KR" sz="1400" b="1" dirty="0" smtClean="0">
                <a:solidFill>
                  <a:schemeClr val="accent6">
                    <a:lumMod val="75000"/>
                  </a:schemeClr>
                </a:solidFill>
              </a:rPr>
              <a:t>IT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회사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에 있고 정신 건강 문제로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병가를 내기 어려운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사람들은 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treatment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를 찾음</a:t>
            </a:r>
            <a:endParaRPr lang="en-US" altLang="ko-KR" sz="14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▶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워싱턴 주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에 있는 사람들은 </a:t>
            </a:r>
            <a:r>
              <a:rPr lang="ko-KR" altLang="en-US" sz="1400" b="1" dirty="0" smtClean="0">
                <a:solidFill>
                  <a:schemeClr val="accent6">
                    <a:lumMod val="75000"/>
                  </a:schemeClr>
                </a:solidFill>
              </a:rPr>
              <a:t>가족이 정신 건강 병력이 있으면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정신 건강 치료법을 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찾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으려는 노력을 </a:t>
            </a: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altLang="ko-KR" sz="14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보임</a:t>
            </a:r>
            <a:endParaRPr lang="en-US" altLang="ko-KR" sz="14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1201791"/>
            <a:ext cx="43414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chemeClr val="accent1">
                    <a:lumMod val="50000"/>
                  </a:schemeClr>
                </a:solidFill>
              </a:rPr>
              <a:t>country =“United States”</a:t>
            </a:r>
            <a:r>
              <a:rPr lang="ko-KR" altLang="en-US" sz="1600" b="1" dirty="0" smtClean="0">
                <a:solidFill>
                  <a:schemeClr val="accent1">
                    <a:lumMod val="50000"/>
                  </a:schemeClr>
                </a:solidFill>
              </a:rPr>
              <a:t>이고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057" y="2011522"/>
            <a:ext cx="7306294" cy="908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모서리가 둥근 직사각형 28"/>
          <p:cNvSpPr/>
          <p:nvPr/>
        </p:nvSpPr>
        <p:spPr>
          <a:xfrm>
            <a:off x="424767" y="2250175"/>
            <a:ext cx="7315584" cy="21547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767" y="4276413"/>
            <a:ext cx="7738344" cy="862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모서리가 둥근 직사각형 29"/>
          <p:cNvSpPr/>
          <p:nvPr/>
        </p:nvSpPr>
        <p:spPr>
          <a:xfrm>
            <a:off x="433764" y="4528120"/>
            <a:ext cx="7716284" cy="41304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녹음한 소리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52520" y="1486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58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173"/>
    </mc:Choice>
    <mc:Fallback>
      <p:transition spd="slow" advTm="63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62854" objId="4"/>
      </p14:showEvt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1271</TotalTime>
  <Words>589</Words>
  <Application>Microsoft Office PowerPoint</Application>
  <PresentationFormat>화면 슬라이드 쇼(4:3)</PresentationFormat>
  <Paragraphs>121</Paragraphs>
  <Slides>16</Slides>
  <Notes>0</Notes>
  <HiddenSlides>0</HiddenSlides>
  <MMClips>16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7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Sang In Lee</dc:creator>
  <cp:lastModifiedBy>Sang In Lee</cp:lastModifiedBy>
  <cp:revision>41</cp:revision>
  <dcterms:created xsi:type="dcterms:W3CDTF">2017-12-20T13:57:06Z</dcterms:created>
  <dcterms:modified xsi:type="dcterms:W3CDTF">2017-12-21T11:33:25Z</dcterms:modified>
</cp:coreProperties>
</file>

<file path=docProps/thumbnail.jpeg>
</file>